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sldIdLst>
    <p:sldId id="262" r:id="rId2"/>
    <p:sldId id="264" r:id="rId3"/>
    <p:sldId id="263" r:id="rId4"/>
    <p:sldId id="285" r:id="rId5"/>
    <p:sldId id="265" r:id="rId6"/>
    <p:sldId id="280" r:id="rId7"/>
    <p:sldId id="267" r:id="rId8"/>
    <p:sldId id="286" r:id="rId9"/>
    <p:sldId id="282" r:id="rId10"/>
    <p:sldId id="287" r:id="rId11"/>
    <p:sldId id="288" r:id="rId12"/>
    <p:sldId id="289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486"/>
    <a:srgbClr val="EA9E86"/>
    <a:srgbClr val="EBE600"/>
    <a:srgbClr val="C88BF1"/>
    <a:srgbClr val="DCB6F6"/>
    <a:srgbClr val="F0DD80"/>
    <a:srgbClr val="F6EBB6"/>
    <a:srgbClr val="F3E9B9"/>
    <a:srgbClr val="A6A200"/>
    <a:srgbClr val="F3C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4484" autoAdjust="0"/>
  </p:normalViewPr>
  <p:slideViewPr>
    <p:cSldViewPr>
      <p:cViewPr varScale="1">
        <p:scale>
          <a:sx n="64" d="100"/>
          <a:sy n="64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C327A-D598-4975-871E-B0222E22F15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4F6B-4119-4489-A3DC-DA1637448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8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3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0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0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0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0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5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6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8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28600" y="1600200"/>
            <a:ext cx="4572000" cy="3581400"/>
          </a:xfrm>
        </p:spPr>
        <p:txBody>
          <a:bodyPr>
            <a:noAutofit/>
          </a:bodyPr>
          <a:lstStyle/>
          <a:p>
            <a:pPr algn="ctr"/>
            <a:r>
              <a:rPr lang="en-US" sz="5200" b="1" dirty="0" smtClean="0">
                <a:latin typeface="+mn-lt"/>
              </a:rPr>
              <a:t> </a:t>
            </a:r>
            <a:r>
              <a:rPr lang="en-US" sz="5200" b="1" dirty="0" smtClean="0">
                <a:solidFill>
                  <a:srgbClr val="FF0000"/>
                </a:solidFill>
                <a:latin typeface="+mn-lt"/>
              </a:rPr>
              <a:t>SỬ DỤNG </a:t>
            </a:r>
            <a:br>
              <a:rPr lang="en-US" sz="52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5200" b="1" dirty="0" smtClean="0">
                <a:solidFill>
                  <a:srgbClr val="FF0000"/>
                </a:solidFill>
                <a:latin typeface="+mn-lt"/>
              </a:rPr>
              <a:t>NĂNG LƯỢNG TRONG </a:t>
            </a:r>
            <a:br>
              <a:rPr lang="en-US" sz="52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5200" b="1" dirty="0" smtClean="0">
                <a:solidFill>
                  <a:srgbClr val="FF0000"/>
                </a:solidFill>
                <a:latin typeface="+mn-lt"/>
              </a:rPr>
              <a:t>GIA ĐÌNH</a:t>
            </a:r>
            <a:endParaRPr lang="en-US" sz="5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15+ Mẫu nhà cấp 4 300 triệu xây đẹp ở nông thôn | Giá VLXD 2020"/>
          <p:cNvSpPr>
            <a:spLocks noChangeAspect="1" noChangeArrowheads="1"/>
          </p:cNvSpPr>
          <p:nvPr/>
        </p:nvSpPr>
        <p:spPr bwMode="auto">
          <a:xfrm>
            <a:off x="5257800" y="1168758"/>
            <a:ext cx="4335449" cy="433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itle 3"/>
          <p:cNvSpPr txBox="1">
            <a:spLocks/>
          </p:cNvSpPr>
          <p:nvPr/>
        </p:nvSpPr>
        <p:spPr>
          <a:xfrm>
            <a:off x="609600" y="0"/>
            <a:ext cx="23622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BÀI 2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TIẾT 1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555885"/>
            <a:ext cx="5029200" cy="3330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10000"/>
            <a:ext cx="5029200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6600" y="6430162"/>
            <a:ext cx="231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2021-2022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764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76" y="5526390"/>
            <a:ext cx="1870025" cy="14247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1" y="1676400"/>
            <a:ext cx="84582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NGUỒN NĂNG LƯỢNG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THƯỜNG DÙNG TRONG NGÔI NHÀ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57200" y="86306"/>
            <a:ext cx="8509001" cy="1320800"/>
          </a:xfrm>
          <a:prstGeom prst="horizontalScroll">
            <a:avLst/>
          </a:prstGeom>
          <a:solidFill>
            <a:srgbClr val="B831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SỬ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NĂNG LƯỢNG TRONG GIA ĐÌNH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21927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764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57200" y="86306"/>
            <a:ext cx="8509001" cy="1320800"/>
          </a:xfrm>
          <a:prstGeom prst="horizontalScroll">
            <a:avLst/>
          </a:prstGeom>
          <a:solidFill>
            <a:srgbClr val="B831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SỬ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NĂNG LƯỢNG TRONG GIA ĐÌNH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1752600"/>
            <a:ext cx="3124200" cy="762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BCFD98D-495D-4986-8874-A9F961440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78501"/>
            <a:ext cx="2217385" cy="34290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3200400" y="2667000"/>
            <a:ext cx="5638799" cy="3048000"/>
          </a:xfrm>
          <a:prstGeom prst="wedgeEllipseCallout">
            <a:avLst>
              <a:gd name="adj1" fmla="val -66790"/>
              <a:gd name="adj2" fmla="val 3771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nguồn năng lượng nào được sử dụng để duy trì hoạt động cho các đồ dùng, thiết bị sau: </a:t>
            </a:r>
            <a:r>
              <a:rPr lang="vi-V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vi-V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tay, bật lửa, quạt bàn, đèn pin, bếp cồn, tủ </a:t>
            </a:r>
            <a:r>
              <a:rPr lang="vi-VN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764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57200" y="86306"/>
            <a:ext cx="8509001" cy="1320800"/>
          </a:xfrm>
          <a:prstGeom prst="horizontalScroll">
            <a:avLst/>
          </a:prstGeom>
          <a:solidFill>
            <a:srgbClr val="B831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SỬ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NĂNG LƯỢNG TRONG GIA ĐÌNH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1752600"/>
            <a:ext cx="3124200" cy="762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BCFD98D-495D-4986-8874-A9F961440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78501"/>
            <a:ext cx="2217385" cy="3429000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3200400" y="2667000"/>
            <a:ext cx="5638799" cy="3048000"/>
          </a:xfrm>
          <a:prstGeom prst="wedgeEllipseCallout">
            <a:avLst>
              <a:gd name="adj1" fmla="val -66790"/>
              <a:gd name="adj2" fmla="val 3771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tên những đồ dùng có trong nhà của em sử dụng nguồn năng lượng điện và năng lượng chất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9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09800"/>
            <a:ext cx="8001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2 – PHẦN 1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BÀI 2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PHẦN 2: SỬ DỤNG NĂNG LƯỢNG TIẾT KIỆM HIỆU QUẢ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457200"/>
            <a:ext cx="3124200" cy="762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443" y="2839905"/>
            <a:ext cx="4365114" cy="232277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990600" y="76200"/>
            <a:ext cx="6705600" cy="1828800"/>
          </a:xfrm>
          <a:prstGeom prst="cloudCallout">
            <a:avLst>
              <a:gd name="adj1" fmla="val 20324"/>
              <a:gd name="adj2" fmla="val 131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Vì sao tiết kiệm điện là góp phần bảo vệ tài nguyên thiên </a:t>
            </a:r>
            <a:r>
              <a:rPr lang="en-US" sz="2400" b="1" dirty="0" smtClean="0"/>
              <a:t>nhiên?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200"/>
            <a:ext cx="401955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+mn-lt"/>
              </a:rPr>
              <a:t>NỘI DUNG BÀI HỌC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61630" y="1524000"/>
            <a:ext cx="6705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NĂNG LƯỢNG TRONG GIA ĐÌNH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3048000"/>
            <a:ext cx="2286000" cy="26288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NĂNG LƯỢNG THƯỜNG ĐƯỢC DÙNG TRONG NHÀ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6800" y="3047999"/>
            <a:ext cx="2209800" cy="26288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SỬ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NĂNG LƯỢNG TIẾT KIỆM, HIỆU QUẢ</a:t>
            </a:r>
          </a:p>
        </p:txBody>
      </p:sp>
      <p:cxnSp>
        <p:nvCxnSpPr>
          <p:cNvPr id="16" name="Straight Arrow Connector 15"/>
          <p:cNvCxnSpPr>
            <a:stCxn id="3" idx="2"/>
            <a:endCxn id="6" idx="0"/>
          </p:cNvCxnSpPr>
          <p:nvPr/>
        </p:nvCxnSpPr>
        <p:spPr>
          <a:xfrm flipH="1">
            <a:off x="2743200" y="2438400"/>
            <a:ext cx="177123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2"/>
            <a:endCxn id="15" idx="0"/>
          </p:cNvCxnSpPr>
          <p:nvPr/>
        </p:nvCxnSpPr>
        <p:spPr>
          <a:xfrm>
            <a:off x="4514430" y="2438400"/>
            <a:ext cx="1467270" cy="609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5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7199" y="2791873"/>
            <a:ext cx="8019630" cy="3581400"/>
            <a:chOff x="286170" y="3230561"/>
            <a:chExt cx="5542478" cy="25186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3217" y="3230561"/>
              <a:ext cx="1819389" cy="1247214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86170" y="3230561"/>
              <a:ext cx="5542478" cy="2518625"/>
              <a:chOff x="605119" y="2895600"/>
              <a:chExt cx="5542478" cy="251862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2895600"/>
                <a:ext cx="3572566" cy="120711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0410" y="4175975"/>
                <a:ext cx="1947187" cy="123149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119" y="4175975"/>
                <a:ext cx="1731414" cy="1231499"/>
              </a:xfrm>
              <a:prstGeom prst="rect">
                <a:avLst/>
              </a:prstGeom>
            </p:spPr>
          </p:pic>
          <p:pic>
            <p:nvPicPr>
              <p:cNvPr id="12" name="Picture 11" descr="C:\Users\USER\AppData\Local\Temp\FineReader11.00\media\image36.jpeg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533" y="4175975"/>
                <a:ext cx="1838325" cy="1238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5" name="Horizontal Scroll 14"/>
          <p:cNvSpPr/>
          <p:nvPr/>
        </p:nvSpPr>
        <p:spPr>
          <a:xfrm>
            <a:off x="457200" y="86306"/>
            <a:ext cx="8509001" cy="1320800"/>
          </a:xfrm>
          <a:prstGeom prst="horizontalScroll">
            <a:avLst/>
          </a:prstGeom>
          <a:solidFill>
            <a:srgbClr val="B831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SỬ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NĂNG LƯỢNG TRONG GIA ĐÌNH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1348620"/>
            <a:ext cx="8077200" cy="1318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vi-VN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2.1 và cho biết những nguồn năng lượng nào được sử dụng để thực hiện các hoạt động thường ngày trong gia </a:t>
            </a:r>
            <a:r>
              <a:rPr lang="vi-VN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Picture 44" descr="questionbig_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" y="1484709"/>
            <a:ext cx="873125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0" y="6402368"/>
            <a:ext cx="1295400" cy="351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2.1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5355" y="3971339"/>
            <a:ext cx="2819400" cy="634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155" y="5437656"/>
            <a:ext cx="2895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 ĐỐT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02805" y="3922223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CHIẾU SÁNG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71953" y="3922223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NẤU ĂN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4553421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HỌC TẬP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2805" y="4572000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GIẶT, ỦI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02805" y="5221777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GIẢI TRÍ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8400" y="5221777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LÀM MÁT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48400" y="5894856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SƯỞI ẤM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02805" y="5894856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BẢO QUẢN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6755" y="2059980"/>
            <a:ext cx="3276601" cy="144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NGUỒN NĂNG LƯỢNG</a:t>
            </a:r>
          </a:p>
        </p:txBody>
      </p:sp>
      <p:sp>
        <p:nvSpPr>
          <p:cNvPr id="20" name="Oval 19"/>
          <p:cNvSpPr/>
          <p:nvPr/>
        </p:nvSpPr>
        <p:spPr>
          <a:xfrm>
            <a:off x="4648200" y="2051353"/>
            <a:ext cx="3619500" cy="15874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SINH HOẠT THƯỜNG NGÀY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56755" y="475403"/>
            <a:ext cx="8077200" cy="1318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NỐI CÁC HOẠT ĐỘNG SINH HOẠT THƯỜNG NGÀY VỚI NGUỒN NĂNG LƯỢNG ĐỂ THỰC HIỆN HOẠT ĐỘNG ĐÓ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06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7800" y="2438342"/>
            <a:ext cx="2819400" cy="3200400"/>
            <a:chOff x="457200" y="2971800"/>
            <a:chExt cx="2819400" cy="3200400"/>
          </a:xfrm>
        </p:grpSpPr>
        <p:sp>
          <p:nvSpPr>
            <p:cNvPr id="7" name="Rectangle 6"/>
            <p:cNvSpPr/>
            <p:nvPr/>
          </p:nvSpPr>
          <p:spPr>
            <a:xfrm>
              <a:off x="457200" y="2971800"/>
              <a:ext cx="2819400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ĐIỆN</a:t>
              </a:r>
              <a:endParaRPr lang="en-US" sz="36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4953000"/>
              <a:ext cx="2819400" cy="1219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CHẤT ĐỐT</a:t>
              </a:r>
              <a:endParaRPr lang="en-US" sz="3600" b="1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378633" y="1795547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CHIẾU SÁNG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0800" y="2440951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NẤU ĂN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709841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HỌC TẬP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3060626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GIẶT, ỦI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0800" y="4369852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GIẢI TRÍ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18782" y="5638742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LÀM MÁT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18782" y="5004010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SƯỞI ẤM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18782" y="6273474"/>
            <a:ext cx="1752600" cy="457200"/>
          </a:xfrm>
          <a:prstGeom prst="rect">
            <a:avLst/>
          </a:prstGeom>
          <a:noFill/>
          <a:ln>
            <a:solidFill>
              <a:srgbClr val="EB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BẢO QUẢN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219199" y="228542"/>
            <a:ext cx="3276601" cy="144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NGUỒN NĂNG LƯỢNG</a:t>
            </a:r>
          </a:p>
        </p:txBody>
      </p:sp>
      <p:sp>
        <p:nvSpPr>
          <p:cNvPr id="43" name="Oval 42"/>
          <p:cNvSpPr/>
          <p:nvPr/>
        </p:nvSpPr>
        <p:spPr>
          <a:xfrm>
            <a:off x="5334000" y="66720"/>
            <a:ext cx="3619500" cy="15874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SINH HOẠT THƯỜNG NGÀY</a:t>
            </a:r>
          </a:p>
        </p:txBody>
      </p:sp>
      <p:cxnSp>
        <p:nvCxnSpPr>
          <p:cNvPr id="3" name="Straight Arrow Connector 2"/>
          <p:cNvCxnSpPr>
            <a:stCxn id="27" idx="1"/>
            <a:endCxn id="7" idx="3"/>
          </p:cNvCxnSpPr>
          <p:nvPr/>
        </p:nvCxnSpPr>
        <p:spPr>
          <a:xfrm flipH="1">
            <a:off x="4267200" y="2024147"/>
            <a:ext cx="2111433" cy="1023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245033" y="2669550"/>
            <a:ext cx="2133600" cy="378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3" idx="1"/>
          </p:cNvCxnSpPr>
          <p:nvPr/>
        </p:nvCxnSpPr>
        <p:spPr>
          <a:xfrm flipH="1" flipV="1">
            <a:off x="4267200" y="3047942"/>
            <a:ext cx="2133600" cy="241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1" idx="1"/>
          </p:cNvCxnSpPr>
          <p:nvPr/>
        </p:nvCxnSpPr>
        <p:spPr>
          <a:xfrm flipH="1" flipV="1">
            <a:off x="4267200" y="3047942"/>
            <a:ext cx="2133600" cy="890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5" idx="1"/>
            <a:endCxn id="7" idx="3"/>
          </p:cNvCxnSpPr>
          <p:nvPr/>
        </p:nvCxnSpPr>
        <p:spPr>
          <a:xfrm flipH="1" flipV="1">
            <a:off x="4267200" y="3047942"/>
            <a:ext cx="2133600" cy="1550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9" idx="1"/>
            <a:endCxn id="7" idx="3"/>
          </p:cNvCxnSpPr>
          <p:nvPr/>
        </p:nvCxnSpPr>
        <p:spPr>
          <a:xfrm flipH="1" flipV="1">
            <a:off x="4267200" y="3047942"/>
            <a:ext cx="2151582" cy="2184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1"/>
            <a:endCxn id="7" idx="3"/>
          </p:cNvCxnSpPr>
          <p:nvPr/>
        </p:nvCxnSpPr>
        <p:spPr>
          <a:xfrm flipH="1" flipV="1">
            <a:off x="4267200" y="3047942"/>
            <a:ext cx="2151582" cy="28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1"/>
            <a:endCxn id="7" idx="3"/>
          </p:cNvCxnSpPr>
          <p:nvPr/>
        </p:nvCxnSpPr>
        <p:spPr>
          <a:xfrm flipH="1" flipV="1">
            <a:off x="4267200" y="3047942"/>
            <a:ext cx="2151582" cy="3454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7" idx="1"/>
            <a:endCxn id="8" idx="3"/>
          </p:cNvCxnSpPr>
          <p:nvPr/>
        </p:nvCxnSpPr>
        <p:spPr>
          <a:xfrm flipH="1">
            <a:off x="4267200" y="2024147"/>
            <a:ext cx="2111433" cy="300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9" idx="1"/>
            <a:endCxn id="8" idx="3"/>
          </p:cNvCxnSpPr>
          <p:nvPr/>
        </p:nvCxnSpPr>
        <p:spPr>
          <a:xfrm flipH="1">
            <a:off x="4267200" y="2669551"/>
            <a:ext cx="2133600" cy="2359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9" idx="1"/>
            <a:endCxn id="8" idx="3"/>
          </p:cNvCxnSpPr>
          <p:nvPr/>
        </p:nvCxnSpPr>
        <p:spPr>
          <a:xfrm flipH="1" flipV="1">
            <a:off x="4267200" y="5029142"/>
            <a:ext cx="2151582" cy="203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4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764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1870025" cy="14247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1" y="1676400"/>
            <a:ext cx="84582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NGUỒN NĂNG LƯỢNG 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DÙNG TRONG NGÔI NHÀ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3528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 người thường sử dụng năng lượng điện, năng lượng chất đốt để thực hiện các hoạt động hằng ngày trong gia đình.</a:t>
            </a:r>
          </a:p>
          <a:p>
            <a:pPr marL="914400" lvl="1" indent="-457200">
              <a:buFont typeface="Times New Roman" panose="02020603050405020304" pitchFamily="18" charset="0"/>
              <a:buChar char="–"/>
            </a:pPr>
            <a:r>
              <a:rPr lang="vi-VN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Điện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là nguồn cung cấp năng lượng cho nhiều loại đồ dùng điện để nấu ăn, giặt, là (ủi), học tập, giải trí,...</a:t>
            </a:r>
          </a:p>
          <a:p>
            <a:pPr marL="914400" lvl="1" indent="-457200">
              <a:buFont typeface="Times New Roman" panose="02020603050405020304" pitchFamily="18" charset="0"/>
              <a:buChar char="–"/>
            </a:pPr>
            <a:r>
              <a:rPr lang="vi-VN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Chất 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đốt thường được sử dụng để nấu ăn, sưởi ấm, chiếu sáng cho ngôi nhà.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457200" y="86306"/>
            <a:ext cx="8509001" cy="1320800"/>
          </a:xfrm>
          <a:prstGeom prst="horizontalScroll">
            <a:avLst/>
          </a:prstGeom>
          <a:solidFill>
            <a:srgbClr val="B831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SỬ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NĂNG LƯỢNG TRONG GIA ĐÌNH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764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1" y="1676400"/>
            <a:ext cx="84582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NGUỒN NĂNG LƯỢNG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DÙNG TRONG NGÔI NHÀ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57200" y="86306"/>
            <a:ext cx="8509001" cy="1320800"/>
          </a:xfrm>
          <a:prstGeom prst="horizontalScroll">
            <a:avLst/>
          </a:prstGeom>
          <a:solidFill>
            <a:srgbClr val="B831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SỬ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NĂNG LƯỢNG TRONG GIA ĐÌNH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3657600" y="3059599"/>
            <a:ext cx="5486400" cy="2362200"/>
          </a:xfrm>
          <a:prstGeom prst="cloudCallout">
            <a:avLst>
              <a:gd name="adj1" fmla="val -62867"/>
              <a:gd name="adj2" fmla="val 69470"/>
            </a:avLst>
          </a:prstGeom>
          <a:solidFill>
            <a:srgbClr val="EA94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NGOÀI CÁC LOẠI NĂNG LƯỢNG TRÊN, CON NGƯỜI CÒN SỬ DỤNG NHỮNG NGUỒN NĂNG LƯỢNG NÀO KHÁC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3982489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3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764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15" y="1981200"/>
            <a:ext cx="2126689" cy="2143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1978429"/>
            <a:ext cx="2057400" cy="2143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739" y="1978429"/>
            <a:ext cx="2058320" cy="2143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179" y="1979081"/>
            <a:ext cx="1874547" cy="2143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729632"/>
            <a:ext cx="2578070" cy="17872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7537" y="4718363"/>
            <a:ext cx="2524125" cy="18097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8595" y="4699313"/>
            <a:ext cx="2466975" cy="1806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Horizontal Scroll 12"/>
          <p:cNvSpPr/>
          <p:nvPr/>
        </p:nvSpPr>
        <p:spPr>
          <a:xfrm>
            <a:off x="457200" y="86306"/>
            <a:ext cx="8509001" cy="1320800"/>
          </a:xfrm>
          <a:prstGeom prst="horizontalScroll">
            <a:avLst/>
          </a:prstGeom>
          <a:solidFill>
            <a:srgbClr val="B831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SỬ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NĂNG LƯỢNG TRONG GIA ĐÌNH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4800" y="2012413"/>
            <a:ext cx="1447800" cy="3497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46770" y="1978429"/>
            <a:ext cx="1447800" cy="3497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96859" y="2012553"/>
            <a:ext cx="1447800" cy="3497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49597" y="1956506"/>
            <a:ext cx="1447800" cy="3497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19513" y="6100687"/>
            <a:ext cx="1447800" cy="3497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37101" y="6082226"/>
            <a:ext cx="1447800" cy="34978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9935" y="5832407"/>
            <a:ext cx="1447800" cy="59960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trời, gió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3259" y="4131079"/>
            <a:ext cx="304800" cy="2980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37843" y="4136647"/>
            <a:ext cx="304800" cy="2980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33721" y="4127670"/>
            <a:ext cx="304800" cy="2980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40052" y="4136647"/>
            <a:ext cx="304800" cy="2980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03259" y="6519305"/>
            <a:ext cx="304800" cy="2980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08396" y="6528113"/>
            <a:ext cx="304800" cy="2980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43413" y="6516844"/>
            <a:ext cx="304800" cy="2980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6890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517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SỬ DỤNG  NĂNG LƯỢNG TRONG  GIA ĐÌNH</vt:lpstr>
      <vt:lpstr>PowerPoint Presentation</vt:lpstr>
      <vt:lpstr>NỘI DUNG BÀI HỌC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2014-03-17T17:26:49Z</dcterms:created>
  <dcterms:modified xsi:type="dcterms:W3CDTF">2021-09-28T23:54:45Z</dcterms:modified>
</cp:coreProperties>
</file>